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YhFIVtBACiGaIwl6prNYK8fk4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87"/>
  </p:normalViewPr>
  <p:slideViewPr>
    <p:cSldViewPr snapToGrid="0">
      <p:cViewPr varScale="1">
        <p:scale>
          <a:sx n="121" d="100"/>
          <a:sy n="121" d="100"/>
        </p:scale>
        <p:origin x="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79484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baa91ca3f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405" y="514350"/>
            <a:ext cx="8127900" cy="25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abaa91ca3f_0_29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 b="1">
              <a:solidFill>
                <a:srgbClr val="1D1C1D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abaa91ca3f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405" y="514350"/>
            <a:ext cx="8127900" cy="25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abaa91ca3f_0_60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 b="1">
                <a:solidFill>
                  <a:srgbClr val="1D1C1D"/>
                </a:solidFill>
              </a:rPr>
              <a:t>The level of admixture complexity </a:t>
            </a:r>
            <a:endParaRPr sz="1150" b="1">
              <a:solidFill>
                <a:srgbClr val="1D1C1D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 b="1">
              <a:solidFill>
                <a:srgbClr val="1D1C1D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 b="1">
              <a:solidFill>
                <a:srgbClr val="1D1C1D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p10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acba9dba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g2acba9dba6b_0_0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2acba9dba6b_0_0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acba9dba6b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g2acba9dba6b_0_17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2acba9dba6b_0_17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abaa91ca3f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abaa91ca3f_0_368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p13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3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5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baa91ca3f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abaa91ca3f_0_3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2abaa91ca3f_0_3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abaa91ca3f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g2abaa91ca3f_0_523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2abaa91ca3f_0_523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abaa91ca3f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2abaa91ca3f_0_578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2abaa91ca3f_0_578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baa91ca3f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405" y="514350"/>
            <a:ext cx="8127900" cy="25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abaa91ca3f_0_17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baa91ca3f_0_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405" y="514350"/>
            <a:ext cx="8127900" cy="25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abaa91ca3f_0_55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abaa91ca3f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405" y="514350"/>
            <a:ext cx="8127900" cy="25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abaa91ca3f_0_7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abaa91ca3f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08405" y="514350"/>
            <a:ext cx="8127900" cy="25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abaa91ca3f_0_276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abaa91ca3f_0_1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g2abaa91ca3f_0_13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g2abaa91ca3f_0_13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yc2644@cornell.edu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mph75@cornell.edu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"/>
          <p:cNvSpPr txBox="1">
            <a:spLocks noGrp="1"/>
          </p:cNvSpPr>
          <p:nvPr>
            <p:ph type="ctrTitle"/>
          </p:nvPr>
        </p:nvSpPr>
        <p:spPr>
          <a:xfrm>
            <a:off x="1090800" y="1851200"/>
            <a:ext cx="10010400" cy="18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3400">
                <a:latin typeface="Arial"/>
                <a:ea typeface="Arial"/>
                <a:cs typeface="Arial"/>
                <a:sym typeface="Arial"/>
              </a:rPr>
              <a:t>Do farm oysters contribute to ecosystem services? </a:t>
            </a:r>
            <a:br>
              <a:rPr lang="en-US" sz="3400">
                <a:latin typeface="Arial"/>
                <a:ea typeface="Arial"/>
                <a:cs typeface="Arial"/>
                <a:sym typeface="Arial"/>
              </a:rPr>
            </a:br>
            <a:r>
              <a:rPr lang="en-US" sz="3400">
                <a:latin typeface="Arial"/>
                <a:ea typeface="Arial"/>
                <a:cs typeface="Arial"/>
                <a:sym typeface="Arial"/>
              </a:rPr>
              <a:t>Assessing interbreeding between aquaculture strains and native stocks</a:t>
            </a:r>
            <a:endParaRPr sz="3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"/>
          <p:cNvSpPr txBox="1">
            <a:spLocks noGrp="1"/>
          </p:cNvSpPr>
          <p:nvPr>
            <p:ph type="subTitle" idx="1"/>
          </p:nvPr>
        </p:nvSpPr>
        <p:spPr>
          <a:xfrm>
            <a:off x="1347537" y="4019797"/>
            <a:ext cx="9496800" cy="21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100" b="1"/>
              <a:t>Yuqing Chen</a:t>
            </a:r>
            <a:r>
              <a:rPr lang="en-US" sz="2100"/>
              <a:t> and Matthew P. Hare</a:t>
            </a:r>
            <a:endParaRPr sz="210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100"/>
              <a:t>Department of Natural Resources and the Environment, Cornell University</a:t>
            </a:r>
            <a:endParaRPr sz="210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10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100"/>
              <a:t>NACE/MAS Oyster Genomics Workshop, Jan. 10</a:t>
            </a:r>
            <a:r>
              <a:rPr lang="en-US" sz="2100" baseline="30000"/>
              <a:t>th</a:t>
            </a:r>
            <a:r>
              <a:rPr lang="en-US" sz="2100"/>
              <a:t> 2024</a:t>
            </a:r>
            <a:endParaRPr sz="2100"/>
          </a:p>
        </p:txBody>
      </p:sp>
      <p:pic>
        <p:nvPicPr>
          <p:cNvPr id="95" name="Google Shape;95;p1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5371" y="169252"/>
            <a:ext cx="1834864" cy="16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445744" y="4948174"/>
            <a:ext cx="2610871" cy="1740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3995" y="139938"/>
            <a:ext cx="6368004" cy="174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8" descr="A graph of different colored line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4680" y="1697251"/>
            <a:ext cx="3186512" cy="378514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8"/>
          <p:cNvSpPr txBox="1">
            <a:spLocks noGrp="1"/>
          </p:cNvSpPr>
          <p:nvPr>
            <p:ph type="title"/>
          </p:nvPr>
        </p:nvSpPr>
        <p:spPr>
          <a:xfrm>
            <a:off x="483120" y="249407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2800" b="1"/>
              <a:t>Genomics Analyses</a:t>
            </a:r>
            <a:endParaRPr sz="2800" b="1"/>
          </a:p>
        </p:txBody>
      </p:sp>
      <p:sp>
        <p:nvSpPr>
          <p:cNvPr id="199" name="Google Shape;199;p8"/>
          <p:cNvSpPr/>
          <p:nvPr/>
        </p:nvSpPr>
        <p:spPr>
          <a:xfrm>
            <a:off x="3778459" y="2020308"/>
            <a:ext cx="457200" cy="2330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8"/>
          <p:cNvSpPr txBox="1"/>
          <p:nvPr/>
        </p:nvSpPr>
        <p:spPr>
          <a:xfrm>
            <a:off x="4342926" y="2034376"/>
            <a:ext cx="1915461" cy="584775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Genotyping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Basic Quality Control</a:t>
            </a:r>
            <a:endParaRPr/>
          </a:p>
        </p:txBody>
      </p:sp>
      <p:sp>
        <p:nvSpPr>
          <p:cNvPr id="201" name="Google Shape;201;p8"/>
          <p:cNvSpPr txBox="1"/>
          <p:nvPr/>
        </p:nvSpPr>
        <p:spPr>
          <a:xfrm>
            <a:off x="4136863" y="1665044"/>
            <a:ext cx="25794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Axiom Analysis Suite 5.0</a:t>
            </a:r>
            <a:endParaRPr/>
          </a:p>
        </p:txBody>
      </p:sp>
      <p:sp>
        <p:nvSpPr>
          <p:cNvPr id="202" name="Google Shape;202;p8"/>
          <p:cNvSpPr/>
          <p:nvPr/>
        </p:nvSpPr>
        <p:spPr>
          <a:xfrm>
            <a:off x="6220363" y="3356741"/>
            <a:ext cx="457200" cy="2330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8"/>
          <p:cNvSpPr txBox="1"/>
          <p:nvPr/>
        </p:nvSpPr>
        <p:spPr>
          <a:xfrm>
            <a:off x="1351486" y="5581296"/>
            <a:ext cx="17543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Guo et al. (2022)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8"/>
          <p:cNvSpPr txBox="1"/>
          <p:nvPr/>
        </p:nvSpPr>
        <p:spPr>
          <a:xfrm>
            <a:off x="815441" y="1327919"/>
            <a:ext cx="299428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66K Eastern Oyster SNP Array</a:t>
            </a:r>
            <a:endParaRPr/>
          </a:p>
        </p:txBody>
      </p:sp>
      <p:sp>
        <p:nvSpPr>
          <p:cNvPr id="205" name="Google Shape;205;p8"/>
          <p:cNvSpPr txBox="1"/>
          <p:nvPr/>
        </p:nvSpPr>
        <p:spPr>
          <a:xfrm>
            <a:off x="4399933" y="3201176"/>
            <a:ext cx="1791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65,8</a:t>
            </a: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62</a:t>
            </a:r>
            <a:r>
              <a:rPr lang="en-US" sz="2000" b="1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SNPs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1,278</a:t>
            </a:r>
            <a:r>
              <a:rPr lang="en-US"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Individuals</a:t>
            </a:r>
            <a:endParaRPr sz="1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8"/>
          <p:cNvSpPr/>
          <p:nvPr/>
        </p:nvSpPr>
        <p:spPr>
          <a:xfrm rot="5400000">
            <a:off x="5072056" y="2830260"/>
            <a:ext cx="457200" cy="2330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8"/>
          <p:cNvSpPr txBox="1"/>
          <p:nvPr/>
        </p:nvSpPr>
        <p:spPr>
          <a:xfrm>
            <a:off x="7191283" y="2533535"/>
            <a:ext cx="137127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SNP filtering</a:t>
            </a:r>
            <a:endParaRPr/>
          </a:p>
        </p:txBody>
      </p:sp>
      <p:sp>
        <p:nvSpPr>
          <p:cNvPr id="208" name="Google Shape;208;p8"/>
          <p:cNvSpPr txBox="1"/>
          <p:nvPr/>
        </p:nvSpPr>
        <p:spPr>
          <a:xfrm>
            <a:off x="6736671" y="2970344"/>
            <a:ext cx="2344874" cy="1169551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Minor allele frequency 0.05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Genotype call rate &gt; 95%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Individual Missing data &lt; 10%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HWE by population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Biallelic SNPs only</a:t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8"/>
          <p:cNvSpPr/>
          <p:nvPr/>
        </p:nvSpPr>
        <p:spPr>
          <a:xfrm>
            <a:off x="9226734" y="3356644"/>
            <a:ext cx="457200" cy="2330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8"/>
          <p:cNvSpPr txBox="1"/>
          <p:nvPr/>
        </p:nvSpPr>
        <p:spPr>
          <a:xfrm>
            <a:off x="9257108" y="4236557"/>
            <a:ext cx="2311916" cy="830997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LD pruning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Exclude known inversions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Relatedness filtering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8"/>
          <p:cNvSpPr txBox="1"/>
          <p:nvPr/>
        </p:nvSpPr>
        <p:spPr>
          <a:xfrm>
            <a:off x="9743043" y="3288519"/>
            <a:ext cx="134004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885</a:t>
            </a:r>
            <a:r>
              <a:rPr lang="en-US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SNPs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8"/>
          <p:cNvSpPr/>
          <p:nvPr/>
        </p:nvSpPr>
        <p:spPr>
          <a:xfrm rot="5400000">
            <a:off x="10167425" y="3830663"/>
            <a:ext cx="457200" cy="2330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8"/>
          <p:cNvSpPr/>
          <p:nvPr/>
        </p:nvSpPr>
        <p:spPr>
          <a:xfrm rot="5400000">
            <a:off x="10184466" y="5285240"/>
            <a:ext cx="457200" cy="2330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8"/>
          <p:cNvSpPr txBox="1"/>
          <p:nvPr/>
        </p:nvSpPr>
        <p:spPr>
          <a:xfrm>
            <a:off x="9378963" y="5812200"/>
            <a:ext cx="2068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000" b="1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,21</a:t>
            </a: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2000" b="1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SNPs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1,278</a:t>
            </a:r>
            <a:r>
              <a:rPr lang="en-US"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Individuals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abaa91ca3f_0_291"/>
          <p:cNvSpPr txBox="1"/>
          <p:nvPr/>
        </p:nvSpPr>
        <p:spPr>
          <a:xfrm>
            <a:off x="4026600" y="5911650"/>
            <a:ext cx="4138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42.2K pruned SNPs, 1,278 individuals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 = aquaculture strains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g2abaa91ca3f_0_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238" y="1044000"/>
            <a:ext cx="5444399" cy="489908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2abaa91ca3f_0_291"/>
          <p:cNvSpPr txBox="1"/>
          <p:nvPr/>
        </p:nvSpPr>
        <p:spPr>
          <a:xfrm>
            <a:off x="4374471" y="4760300"/>
            <a:ext cx="12111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FC8D62"/>
                </a:solidFill>
                <a:highlight>
                  <a:schemeClr val="lt2"/>
                </a:highlight>
              </a:rPr>
              <a:t>East River Wild</a:t>
            </a:r>
            <a:endParaRPr sz="1300" b="1" u="sng">
              <a:solidFill>
                <a:srgbClr val="FC8D62"/>
              </a:solidFill>
              <a:highlight>
                <a:schemeClr val="lt2"/>
              </a:highlight>
            </a:endParaRPr>
          </a:p>
        </p:txBody>
      </p:sp>
      <p:sp>
        <p:nvSpPr>
          <p:cNvPr id="222" name="Google Shape;222;g2abaa91ca3f_0_291"/>
          <p:cNvSpPr txBox="1"/>
          <p:nvPr/>
        </p:nvSpPr>
        <p:spPr>
          <a:xfrm>
            <a:off x="4476071" y="4193500"/>
            <a:ext cx="137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66C2A6"/>
                </a:solidFill>
                <a:highlight>
                  <a:schemeClr val="lt2"/>
                </a:highlight>
              </a:rPr>
              <a:t>Hudson River</a:t>
            </a:r>
            <a:br>
              <a:rPr lang="en-US" sz="1300" b="1" u="sng">
                <a:solidFill>
                  <a:srgbClr val="66C2A6"/>
                </a:solidFill>
                <a:highlight>
                  <a:schemeClr val="lt2"/>
                </a:highlight>
              </a:rPr>
            </a:br>
            <a:r>
              <a:rPr lang="en-US" sz="1300" b="1" u="sng">
                <a:solidFill>
                  <a:srgbClr val="66C2A6"/>
                </a:solidFill>
                <a:highlight>
                  <a:schemeClr val="lt2"/>
                </a:highlight>
              </a:rPr>
              <a:t>Wild</a:t>
            </a:r>
            <a:endParaRPr sz="1300" b="1" u="sng">
              <a:solidFill>
                <a:srgbClr val="66C2A6"/>
              </a:solidFill>
              <a:highlight>
                <a:schemeClr val="lt2"/>
              </a:highlight>
            </a:endParaRPr>
          </a:p>
        </p:txBody>
      </p:sp>
      <p:sp>
        <p:nvSpPr>
          <p:cNvPr id="223" name="Google Shape;223;g2abaa91ca3f_0_291"/>
          <p:cNvSpPr txBox="1"/>
          <p:nvPr/>
        </p:nvSpPr>
        <p:spPr>
          <a:xfrm>
            <a:off x="4272871" y="3847900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FF60C2"/>
                </a:solidFill>
                <a:highlight>
                  <a:schemeClr val="lt2"/>
                </a:highlight>
              </a:rPr>
              <a:t>AQ_4</a:t>
            </a:r>
            <a:endParaRPr sz="1300" b="1" u="sng">
              <a:solidFill>
                <a:srgbClr val="FF60C2"/>
              </a:solidFill>
              <a:highlight>
                <a:schemeClr val="lt2"/>
              </a:highlight>
            </a:endParaRPr>
          </a:p>
        </p:txBody>
      </p:sp>
      <p:sp>
        <p:nvSpPr>
          <p:cNvPr id="224" name="Google Shape;224;g2abaa91ca3f_0_291"/>
          <p:cNvSpPr txBox="1"/>
          <p:nvPr/>
        </p:nvSpPr>
        <p:spPr>
          <a:xfrm>
            <a:off x="4199938" y="1570700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00BAC0"/>
                </a:solidFill>
                <a:highlight>
                  <a:schemeClr val="lt2"/>
                </a:highlight>
              </a:rPr>
              <a:t>AQ_3</a:t>
            </a:r>
            <a:endParaRPr sz="1300" b="1" u="sng">
              <a:solidFill>
                <a:srgbClr val="00BAC0"/>
              </a:solidFill>
              <a:highlight>
                <a:schemeClr val="lt2"/>
              </a:highlight>
            </a:endParaRPr>
          </a:p>
        </p:txBody>
      </p:sp>
      <p:sp>
        <p:nvSpPr>
          <p:cNvPr id="225" name="Google Shape;225;g2abaa91ca3f_0_291"/>
          <p:cNvSpPr txBox="1"/>
          <p:nvPr/>
        </p:nvSpPr>
        <p:spPr>
          <a:xfrm>
            <a:off x="952538" y="4536967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25AFFB"/>
                </a:solidFill>
                <a:highlight>
                  <a:schemeClr val="lt2"/>
                </a:highlight>
              </a:rPr>
              <a:t>AQ_5</a:t>
            </a:r>
            <a:endParaRPr sz="1300" b="1" u="sng">
              <a:solidFill>
                <a:srgbClr val="25AFFB"/>
              </a:solidFill>
              <a:highlight>
                <a:schemeClr val="lt2"/>
              </a:highlight>
            </a:endParaRPr>
          </a:p>
        </p:txBody>
      </p:sp>
      <p:sp>
        <p:nvSpPr>
          <p:cNvPr id="226" name="Google Shape;226;g2abaa91ca3f_0_291"/>
          <p:cNvSpPr txBox="1"/>
          <p:nvPr/>
        </p:nvSpPr>
        <p:spPr>
          <a:xfrm>
            <a:off x="1476971" y="4313333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4B3292"/>
                </a:solidFill>
                <a:highlight>
                  <a:schemeClr val="lt2"/>
                </a:highlight>
              </a:rPr>
              <a:t>AQ_6</a:t>
            </a:r>
            <a:endParaRPr sz="1300" b="1" u="sng">
              <a:solidFill>
                <a:srgbClr val="4B3292"/>
              </a:solidFill>
              <a:highlight>
                <a:schemeClr val="lt2"/>
              </a:highlight>
            </a:endParaRPr>
          </a:p>
        </p:txBody>
      </p:sp>
      <p:sp>
        <p:nvSpPr>
          <p:cNvPr id="227" name="Google Shape;227;g2abaa91ca3f_0_291"/>
          <p:cNvSpPr txBox="1"/>
          <p:nvPr/>
        </p:nvSpPr>
        <p:spPr>
          <a:xfrm>
            <a:off x="3650838" y="4860200"/>
            <a:ext cx="9516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DE2234"/>
                </a:solidFill>
                <a:highlight>
                  <a:schemeClr val="lt2"/>
                </a:highlight>
              </a:rPr>
              <a:t>CT Wild</a:t>
            </a:r>
            <a:endParaRPr sz="1300" b="1" u="sng">
              <a:solidFill>
                <a:srgbClr val="DE2234"/>
              </a:solidFill>
              <a:highlight>
                <a:schemeClr val="lt2"/>
              </a:highlight>
            </a:endParaRPr>
          </a:p>
        </p:txBody>
      </p:sp>
      <p:sp>
        <p:nvSpPr>
          <p:cNvPr id="228" name="Google Shape;228;g2abaa91ca3f_0_291"/>
          <p:cNvSpPr txBox="1"/>
          <p:nvPr/>
        </p:nvSpPr>
        <p:spPr>
          <a:xfrm>
            <a:off x="1877271" y="3975700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9BA7D8"/>
                </a:solidFill>
                <a:highlight>
                  <a:schemeClr val="lt2"/>
                </a:highlight>
              </a:rPr>
              <a:t>AQ_1</a:t>
            </a:r>
            <a:endParaRPr sz="1300" b="1" u="sng">
              <a:solidFill>
                <a:srgbClr val="9BA7D8"/>
              </a:solidFill>
              <a:highlight>
                <a:schemeClr val="lt2"/>
              </a:highlight>
            </a:endParaRPr>
          </a:p>
        </p:txBody>
      </p:sp>
      <p:sp>
        <p:nvSpPr>
          <p:cNvPr id="229" name="Google Shape;229;g2abaa91ca3f_0_291"/>
          <p:cNvSpPr txBox="1"/>
          <p:nvPr/>
        </p:nvSpPr>
        <p:spPr>
          <a:xfrm>
            <a:off x="2878738" y="4026500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D77EFF"/>
                </a:solidFill>
                <a:highlight>
                  <a:schemeClr val="lt2"/>
                </a:highlight>
              </a:rPr>
              <a:t>AQ_2</a:t>
            </a:r>
            <a:endParaRPr sz="1300" b="1" u="sng">
              <a:solidFill>
                <a:srgbClr val="D77EFF"/>
              </a:solidFill>
              <a:highlight>
                <a:schemeClr val="lt2"/>
              </a:highlight>
            </a:endParaRPr>
          </a:p>
        </p:txBody>
      </p:sp>
      <p:sp>
        <p:nvSpPr>
          <p:cNvPr id="230" name="Google Shape;230;g2abaa91ca3f_0_291"/>
          <p:cNvSpPr txBox="1"/>
          <p:nvPr/>
        </p:nvSpPr>
        <p:spPr>
          <a:xfrm>
            <a:off x="589975" y="399425"/>
            <a:ext cx="99495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Allele Frequency Differentiation - Principal Component Analysis (PCA) 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abaa91ca3f_0_604"/>
          <p:cNvSpPr txBox="1"/>
          <p:nvPr/>
        </p:nvSpPr>
        <p:spPr>
          <a:xfrm>
            <a:off x="4026600" y="5911650"/>
            <a:ext cx="4138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42.2K pruned SNPs, 1,278 individuals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 = aquaculture strains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6" name="Google Shape;236;g2abaa91ca3f_0_6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238" y="1044000"/>
            <a:ext cx="5444399" cy="489908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g2abaa91ca3f_0_604"/>
          <p:cNvSpPr txBox="1"/>
          <p:nvPr/>
        </p:nvSpPr>
        <p:spPr>
          <a:xfrm>
            <a:off x="4374471" y="4760300"/>
            <a:ext cx="12111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FC8D62"/>
                </a:solidFill>
                <a:highlight>
                  <a:schemeClr val="lt2"/>
                </a:highlight>
              </a:rPr>
              <a:t>East River Wild</a:t>
            </a:r>
            <a:endParaRPr sz="1300" b="1" u="sng">
              <a:solidFill>
                <a:srgbClr val="FC8D62"/>
              </a:solidFill>
              <a:highlight>
                <a:schemeClr val="lt2"/>
              </a:highlight>
            </a:endParaRPr>
          </a:p>
        </p:txBody>
      </p:sp>
      <p:sp>
        <p:nvSpPr>
          <p:cNvPr id="238" name="Google Shape;238;g2abaa91ca3f_0_604"/>
          <p:cNvSpPr txBox="1"/>
          <p:nvPr/>
        </p:nvSpPr>
        <p:spPr>
          <a:xfrm>
            <a:off x="4476071" y="4193500"/>
            <a:ext cx="137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66C2A6"/>
                </a:solidFill>
                <a:highlight>
                  <a:schemeClr val="lt2"/>
                </a:highlight>
              </a:rPr>
              <a:t>Hudson River</a:t>
            </a:r>
            <a:br>
              <a:rPr lang="en-US" sz="1300" b="1" u="sng">
                <a:solidFill>
                  <a:srgbClr val="66C2A6"/>
                </a:solidFill>
                <a:highlight>
                  <a:schemeClr val="lt2"/>
                </a:highlight>
              </a:rPr>
            </a:br>
            <a:r>
              <a:rPr lang="en-US" sz="1300" b="1" u="sng">
                <a:solidFill>
                  <a:srgbClr val="66C2A6"/>
                </a:solidFill>
                <a:highlight>
                  <a:schemeClr val="lt2"/>
                </a:highlight>
              </a:rPr>
              <a:t>Wild</a:t>
            </a:r>
            <a:endParaRPr sz="1300" b="1" u="sng">
              <a:solidFill>
                <a:srgbClr val="66C2A6"/>
              </a:solidFill>
              <a:highlight>
                <a:schemeClr val="lt2"/>
              </a:highlight>
            </a:endParaRPr>
          </a:p>
        </p:txBody>
      </p:sp>
      <p:sp>
        <p:nvSpPr>
          <p:cNvPr id="239" name="Google Shape;239;g2abaa91ca3f_0_604"/>
          <p:cNvSpPr txBox="1"/>
          <p:nvPr/>
        </p:nvSpPr>
        <p:spPr>
          <a:xfrm>
            <a:off x="4272871" y="3847900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FF60C2"/>
                </a:solidFill>
                <a:highlight>
                  <a:schemeClr val="lt2"/>
                </a:highlight>
              </a:rPr>
              <a:t>AQ_4</a:t>
            </a:r>
            <a:endParaRPr sz="1300" b="1" u="sng">
              <a:solidFill>
                <a:srgbClr val="FF60C2"/>
              </a:solidFill>
              <a:highlight>
                <a:schemeClr val="lt2"/>
              </a:highlight>
            </a:endParaRPr>
          </a:p>
        </p:txBody>
      </p:sp>
      <p:sp>
        <p:nvSpPr>
          <p:cNvPr id="240" name="Google Shape;240;g2abaa91ca3f_0_604"/>
          <p:cNvSpPr txBox="1"/>
          <p:nvPr/>
        </p:nvSpPr>
        <p:spPr>
          <a:xfrm>
            <a:off x="4199938" y="1570700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00BAC0"/>
                </a:solidFill>
                <a:highlight>
                  <a:schemeClr val="lt2"/>
                </a:highlight>
              </a:rPr>
              <a:t>AQ_3</a:t>
            </a:r>
            <a:endParaRPr sz="1300" b="1" u="sng">
              <a:solidFill>
                <a:srgbClr val="00BAC0"/>
              </a:solidFill>
              <a:highlight>
                <a:schemeClr val="lt2"/>
              </a:highlight>
            </a:endParaRPr>
          </a:p>
        </p:txBody>
      </p:sp>
      <p:sp>
        <p:nvSpPr>
          <p:cNvPr id="241" name="Google Shape;241;g2abaa91ca3f_0_604"/>
          <p:cNvSpPr txBox="1"/>
          <p:nvPr/>
        </p:nvSpPr>
        <p:spPr>
          <a:xfrm>
            <a:off x="952538" y="4536967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25AFFB"/>
                </a:solidFill>
                <a:highlight>
                  <a:schemeClr val="lt2"/>
                </a:highlight>
              </a:rPr>
              <a:t>AQ_5</a:t>
            </a:r>
            <a:endParaRPr sz="1300" b="1" u="sng">
              <a:solidFill>
                <a:srgbClr val="25AFFB"/>
              </a:solidFill>
              <a:highlight>
                <a:schemeClr val="lt2"/>
              </a:highlight>
            </a:endParaRPr>
          </a:p>
        </p:txBody>
      </p:sp>
      <p:sp>
        <p:nvSpPr>
          <p:cNvPr id="242" name="Google Shape;242;g2abaa91ca3f_0_604"/>
          <p:cNvSpPr txBox="1"/>
          <p:nvPr/>
        </p:nvSpPr>
        <p:spPr>
          <a:xfrm>
            <a:off x="1476971" y="4313333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4B3292"/>
                </a:solidFill>
                <a:highlight>
                  <a:schemeClr val="lt2"/>
                </a:highlight>
              </a:rPr>
              <a:t>AQ_6</a:t>
            </a:r>
            <a:endParaRPr sz="1300" b="1" u="sng">
              <a:solidFill>
                <a:srgbClr val="4B3292"/>
              </a:solidFill>
              <a:highlight>
                <a:schemeClr val="lt2"/>
              </a:highlight>
            </a:endParaRPr>
          </a:p>
        </p:txBody>
      </p:sp>
      <p:sp>
        <p:nvSpPr>
          <p:cNvPr id="243" name="Google Shape;243;g2abaa91ca3f_0_604"/>
          <p:cNvSpPr txBox="1"/>
          <p:nvPr/>
        </p:nvSpPr>
        <p:spPr>
          <a:xfrm>
            <a:off x="3650838" y="4860200"/>
            <a:ext cx="9516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DE2234"/>
                </a:solidFill>
                <a:highlight>
                  <a:schemeClr val="lt2"/>
                </a:highlight>
              </a:rPr>
              <a:t>CT Wild</a:t>
            </a:r>
            <a:endParaRPr sz="1300" b="1" u="sng">
              <a:solidFill>
                <a:srgbClr val="DE2234"/>
              </a:solidFill>
              <a:highlight>
                <a:schemeClr val="lt2"/>
              </a:highlight>
            </a:endParaRPr>
          </a:p>
        </p:txBody>
      </p:sp>
      <p:sp>
        <p:nvSpPr>
          <p:cNvPr id="244" name="Google Shape;244;g2abaa91ca3f_0_604"/>
          <p:cNvSpPr txBox="1"/>
          <p:nvPr/>
        </p:nvSpPr>
        <p:spPr>
          <a:xfrm>
            <a:off x="1877271" y="3975700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9BA7D8"/>
                </a:solidFill>
                <a:highlight>
                  <a:schemeClr val="lt2"/>
                </a:highlight>
              </a:rPr>
              <a:t>AQ_1</a:t>
            </a:r>
            <a:endParaRPr sz="1300" b="1" u="sng">
              <a:solidFill>
                <a:srgbClr val="9BA7D8"/>
              </a:solidFill>
              <a:highlight>
                <a:schemeClr val="lt2"/>
              </a:highlight>
            </a:endParaRPr>
          </a:p>
        </p:txBody>
      </p:sp>
      <p:sp>
        <p:nvSpPr>
          <p:cNvPr id="245" name="Google Shape;245;g2abaa91ca3f_0_604"/>
          <p:cNvSpPr txBox="1"/>
          <p:nvPr/>
        </p:nvSpPr>
        <p:spPr>
          <a:xfrm>
            <a:off x="2878738" y="4026500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D77EFF"/>
                </a:solidFill>
                <a:highlight>
                  <a:schemeClr val="lt2"/>
                </a:highlight>
              </a:rPr>
              <a:t>AQ_2</a:t>
            </a:r>
            <a:endParaRPr sz="1300" b="1" u="sng">
              <a:solidFill>
                <a:srgbClr val="D77EFF"/>
              </a:solidFill>
              <a:highlight>
                <a:schemeClr val="lt2"/>
              </a:highlight>
            </a:endParaRPr>
          </a:p>
        </p:txBody>
      </p:sp>
      <p:sp>
        <p:nvSpPr>
          <p:cNvPr id="246" name="Google Shape;246;g2abaa91ca3f_0_604"/>
          <p:cNvSpPr txBox="1"/>
          <p:nvPr/>
        </p:nvSpPr>
        <p:spPr>
          <a:xfrm>
            <a:off x="589975" y="399425"/>
            <a:ext cx="99495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Allele Frequency Differentiation - Principal Component Analysis (PCA) 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7" name="Google Shape;247;g2abaa91ca3f_0_6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0375" y="1057925"/>
            <a:ext cx="5583625" cy="48501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2abaa91ca3f_0_604"/>
          <p:cNvSpPr txBox="1"/>
          <p:nvPr/>
        </p:nvSpPr>
        <p:spPr>
          <a:xfrm>
            <a:off x="8940371" y="2377825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FF60C2"/>
                </a:solidFill>
                <a:highlight>
                  <a:schemeClr val="lt2"/>
                </a:highlight>
              </a:rPr>
              <a:t>AQ_4</a:t>
            </a:r>
            <a:endParaRPr sz="1300" b="1" u="sng">
              <a:solidFill>
                <a:srgbClr val="FF60C2"/>
              </a:solidFill>
              <a:highlight>
                <a:schemeClr val="lt2"/>
              </a:highlight>
            </a:endParaRPr>
          </a:p>
        </p:txBody>
      </p:sp>
      <p:sp>
        <p:nvSpPr>
          <p:cNvPr id="249" name="Google Shape;249;g2abaa91ca3f_0_604"/>
          <p:cNvSpPr txBox="1"/>
          <p:nvPr/>
        </p:nvSpPr>
        <p:spPr>
          <a:xfrm>
            <a:off x="10407288" y="4372092"/>
            <a:ext cx="137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25AFFB"/>
                </a:solidFill>
                <a:highlight>
                  <a:schemeClr val="lt2"/>
                </a:highlight>
              </a:rPr>
              <a:t>AQ_5</a:t>
            </a:r>
            <a:endParaRPr sz="1300" b="1" u="sng">
              <a:solidFill>
                <a:srgbClr val="25AFFB"/>
              </a:solidFill>
              <a:highlight>
                <a:schemeClr val="lt2"/>
              </a:highlight>
            </a:endParaRPr>
          </a:p>
        </p:txBody>
      </p:sp>
      <p:sp>
        <p:nvSpPr>
          <p:cNvPr id="250" name="Google Shape;250;g2abaa91ca3f_0_604"/>
          <p:cNvSpPr txBox="1"/>
          <p:nvPr/>
        </p:nvSpPr>
        <p:spPr>
          <a:xfrm>
            <a:off x="6710024" y="4372100"/>
            <a:ext cx="9516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u="sng">
                <a:solidFill>
                  <a:srgbClr val="9BA7D8"/>
                </a:solidFill>
                <a:highlight>
                  <a:schemeClr val="lt2"/>
                </a:highlight>
              </a:rPr>
              <a:t>AQ_1</a:t>
            </a:r>
            <a:endParaRPr sz="1300" b="1" u="sng">
              <a:solidFill>
                <a:srgbClr val="9BA7D8"/>
              </a:solidFill>
              <a:highlight>
                <a:schemeClr val="lt2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0"/>
          <p:cNvSpPr txBox="1">
            <a:spLocks noGrp="1"/>
          </p:cNvSpPr>
          <p:nvPr>
            <p:ph type="title"/>
          </p:nvPr>
        </p:nvSpPr>
        <p:spPr>
          <a:xfrm>
            <a:off x="4966750" y="667175"/>
            <a:ext cx="5515500" cy="9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000" b="1"/>
              <a:t>Expected admixture levels</a:t>
            </a:r>
            <a:endParaRPr sz="3000" b="1"/>
          </a:p>
        </p:txBody>
      </p:sp>
      <p:pic>
        <p:nvPicPr>
          <p:cNvPr id="257" name="Google Shape;257;p10" descr="A diagram of a diagram of a diagram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40383" y="1770202"/>
            <a:ext cx="6782582" cy="3938954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10"/>
          <p:cNvSpPr txBox="1"/>
          <p:nvPr/>
        </p:nvSpPr>
        <p:spPr>
          <a:xfrm>
            <a:off x="332650" y="1738425"/>
            <a:ext cx="4317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can we measure the extent of aquaculture recruitment in the wild?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9" name="Google Shape;259;p10"/>
          <p:cNvGrpSpPr/>
          <p:nvPr/>
        </p:nvGrpSpPr>
        <p:grpSpPr>
          <a:xfrm>
            <a:off x="1316825" y="3363688"/>
            <a:ext cx="2176500" cy="1365613"/>
            <a:chOff x="9527650" y="1875875"/>
            <a:chExt cx="2176500" cy="1365613"/>
          </a:xfrm>
        </p:grpSpPr>
        <p:sp>
          <p:nvSpPr>
            <p:cNvPr id="260" name="Google Shape;260;p10"/>
            <p:cNvSpPr txBox="1"/>
            <p:nvPr/>
          </p:nvSpPr>
          <p:spPr>
            <a:xfrm>
              <a:off x="9527650" y="1875875"/>
              <a:ext cx="21765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67">
                  <a:solidFill>
                    <a:srgbClr val="C00000"/>
                  </a:solidFill>
                  <a:latin typeface="Calibri"/>
                  <a:ea typeface="Calibri"/>
                  <a:cs typeface="Calibri"/>
                  <a:sym typeface="Calibri"/>
                </a:rPr>
                <a:t>Interbreeding</a:t>
              </a:r>
              <a:endParaRPr sz="2667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0"/>
            <p:cNvSpPr/>
            <p:nvPr/>
          </p:nvSpPr>
          <p:spPr>
            <a:xfrm rot="5400000">
              <a:off x="10420900" y="2391621"/>
              <a:ext cx="376200" cy="3711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0"/>
            <p:cNvSpPr txBox="1"/>
            <p:nvPr/>
          </p:nvSpPr>
          <p:spPr>
            <a:xfrm>
              <a:off x="9603850" y="2738688"/>
              <a:ext cx="20103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67">
                  <a:solidFill>
                    <a:srgbClr val="C00000"/>
                  </a:solidFill>
                  <a:latin typeface="Calibri"/>
                  <a:ea typeface="Calibri"/>
                  <a:cs typeface="Calibri"/>
                  <a:sym typeface="Calibri"/>
                </a:rPr>
                <a:t>Admixture</a:t>
              </a:r>
              <a:endParaRPr sz="2667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cba9dba6b_0_0"/>
          <p:cNvSpPr txBox="1"/>
          <p:nvPr/>
        </p:nvSpPr>
        <p:spPr>
          <a:xfrm>
            <a:off x="512289" y="660538"/>
            <a:ext cx="6695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r>
              <a:rPr lang="en-US" sz="3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Expected admixture patterns  – STRUCTURE analysis</a:t>
            </a:r>
            <a:endParaRPr sz="3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endParaRPr sz="3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assign genomes to source populations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g2acba9dba6b_0_0"/>
          <p:cNvSpPr txBox="1"/>
          <p:nvPr/>
        </p:nvSpPr>
        <p:spPr>
          <a:xfrm>
            <a:off x="7736376" y="4599042"/>
            <a:ext cx="1185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F1 Hybrid</a:t>
            </a:r>
            <a:endParaRPr/>
          </a:p>
        </p:txBody>
      </p:sp>
      <p:sp>
        <p:nvSpPr>
          <p:cNvPr id="270" name="Google Shape;270;g2acba9dba6b_0_0"/>
          <p:cNvSpPr txBox="1"/>
          <p:nvPr/>
        </p:nvSpPr>
        <p:spPr>
          <a:xfrm>
            <a:off x="5462848" y="4485976"/>
            <a:ext cx="1489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Backcross 1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(F1 x Native)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g2acba9dba6b_0_0"/>
          <p:cNvSpPr txBox="1"/>
          <p:nvPr/>
        </p:nvSpPr>
        <p:spPr>
          <a:xfrm>
            <a:off x="3189321" y="4492715"/>
            <a:ext cx="1646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Backcross 2</a:t>
            </a:r>
            <a:b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(BC1 x Native)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g2acba9dba6b_0_0"/>
          <p:cNvSpPr/>
          <p:nvPr/>
        </p:nvSpPr>
        <p:spPr>
          <a:xfrm>
            <a:off x="2894575" y="4355147"/>
            <a:ext cx="6683400" cy="1033800"/>
          </a:xfrm>
          <a:prstGeom prst="roundRect">
            <a:avLst>
              <a:gd name="adj" fmla="val 16667"/>
            </a:avLst>
          </a:prstGeom>
          <a:noFill/>
          <a:ln w="57150" cap="flat" cmpd="sng">
            <a:solidFill>
              <a:srgbClr val="C000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g2acba9dba6b_0_0"/>
          <p:cNvSpPr txBox="1"/>
          <p:nvPr/>
        </p:nvSpPr>
        <p:spPr>
          <a:xfrm>
            <a:off x="7736376" y="5809528"/>
            <a:ext cx="4056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Hybrids simulated with HybridLab</a:t>
            </a: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4" name="Google Shape;274;g2acba9dba6b_0_0"/>
          <p:cNvCxnSpPr/>
          <p:nvPr/>
        </p:nvCxnSpPr>
        <p:spPr>
          <a:xfrm>
            <a:off x="8921316" y="5388963"/>
            <a:ext cx="134100" cy="498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275" name="Google Shape;275;g2acba9dba6b_0_0" descr="A diagram of a diagram of a diagram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52439" y="84108"/>
            <a:ext cx="4089400" cy="237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g2acba9dba6b_0_0"/>
          <p:cNvSpPr txBox="1"/>
          <p:nvPr/>
        </p:nvSpPr>
        <p:spPr>
          <a:xfrm>
            <a:off x="10218617" y="4596043"/>
            <a:ext cx="85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Native</a:t>
            </a:r>
            <a:endParaRPr/>
          </a:p>
        </p:txBody>
      </p:sp>
      <p:sp>
        <p:nvSpPr>
          <p:cNvPr id="277" name="Google Shape;277;g2acba9dba6b_0_0"/>
          <p:cNvSpPr txBox="1"/>
          <p:nvPr/>
        </p:nvSpPr>
        <p:spPr>
          <a:xfrm>
            <a:off x="1117399" y="4598267"/>
            <a:ext cx="1465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Aquaculture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g2acba9dba6b_0_17" descr="Hudson_BC2_BC1_F1_FIS_noLOC_50K_100K_barchart.jpg"/>
          <p:cNvPicPr preferRelativeResize="0"/>
          <p:nvPr/>
        </p:nvPicPr>
        <p:blipFill rotWithShape="1">
          <a:blip r:embed="rId3">
            <a:alphaModFix/>
          </a:blip>
          <a:srcRect r="2912"/>
          <a:stretch/>
        </p:blipFill>
        <p:spPr>
          <a:xfrm>
            <a:off x="244512" y="2386617"/>
            <a:ext cx="11837202" cy="221672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g2acba9dba6b_0_17"/>
          <p:cNvSpPr txBox="1"/>
          <p:nvPr/>
        </p:nvSpPr>
        <p:spPr>
          <a:xfrm>
            <a:off x="512289" y="660538"/>
            <a:ext cx="66954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r>
              <a:rPr lang="en-US" sz="3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Expected admixture patterns  – STRUCTURE analysis</a:t>
            </a:r>
            <a:endParaRPr sz="3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endParaRPr sz="3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assign genomes to source populations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g2acba9dba6b_0_17"/>
          <p:cNvSpPr txBox="1"/>
          <p:nvPr/>
        </p:nvSpPr>
        <p:spPr>
          <a:xfrm>
            <a:off x="327791" y="5746864"/>
            <a:ext cx="6748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rgbClr val="BFCBE3"/>
                </a:solidFill>
                <a:latin typeface="Calibri"/>
                <a:ea typeface="Calibri"/>
                <a:cs typeface="Calibri"/>
                <a:sym typeface="Calibri"/>
              </a:rPr>
              <a:t>Light Blue </a:t>
            </a:r>
            <a:r>
              <a:rPr lang="en-US" sz="21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Simulated from Hudson River native population</a:t>
            </a: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rgbClr val="4C70AF"/>
                </a:solidFill>
                <a:latin typeface="Calibri"/>
                <a:ea typeface="Calibri"/>
                <a:cs typeface="Calibri"/>
                <a:sym typeface="Calibri"/>
              </a:rPr>
              <a:t>Dark Blue </a:t>
            </a:r>
            <a:r>
              <a:rPr lang="en-US" sz="21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Simulated from an aquaculture strain</a:t>
            </a:r>
            <a:endParaRPr/>
          </a:p>
        </p:txBody>
      </p:sp>
      <p:sp>
        <p:nvSpPr>
          <p:cNvPr id="286" name="Google Shape;286;g2acba9dba6b_0_17"/>
          <p:cNvSpPr txBox="1"/>
          <p:nvPr/>
        </p:nvSpPr>
        <p:spPr>
          <a:xfrm>
            <a:off x="7736376" y="4599042"/>
            <a:ext cx="1185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F1 Hybrid</a:t>
            </a:r>
            <a:endParaRPr/>
          </a:p>
        </p:txBody>
      </p:sp>
      <p:sp>
        <p:nvSpPr>
          <p:cNvPr id="287" name="Google Shape;287;g2acba9dba6b_0_17"/>
          <p:cNvSpPr txBox="1"/>
          <p:nvPr/>
        </p:nvSpPr>
        <p:spPr>
          <a:xfrm>
            <a:off x="5462848" y="4485976"/>
            <a:ext cx="1489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Backcross 1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(F1 x Native)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g2acba9dba6b_0_17"/>
          <p:cNvSpPr txBox="1"/>
          <p:nvPr/>
        </p:nvSpPr>
        <p:spPr>
          <a:xfrm>
            <a:off x="3189321" y="4492715"/>
            <a:ext cx="1646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Backcross 2</a:t>
            </a:r>
            <a:b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(BC1 x Native)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g2acba9dba6b_0_17"/>
          <p:cNvSpPr/>
          <p:nvPr/>
        </p:nvSpPr>
        <p:spPr>
          <a:xfrm>
            <a:off x="2894568" y="2478246"/>
            <a:ext cx="6683400" cy="2910600"/>
          </a:xfrm>
          <a:prstGeom prst="roundRect">
            <a:avLst>
              <a:gd name="adj" fmla="val 16667"/>
            </a:avLst>
          </a:prstGeom>
          <a:noFill/>
          <a:ln w="57150" cap="flat" cmpd="sng">
            <a:solidFill>
              <a:srgbClr val="C0000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g2acba9dba6b_0_17"/>
          <p:cNvSpPr txBox="1"/>
          <p:nvPr/>
        </p:nvSpPr>
        <p:spPr>
          <a:xfrm>
            <a:off x="7736376" y="5809528"/>
            <a:ext cx="4056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Hybrids simulated with HybridLab</a:t>
            </a: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1" name="Google Shape;291;g2acba9dba6b_0_17"/>
          <p:cNvCxnSpPr/>
          <p:nvPr/>
        </p:nvCxnSpPr>
        <p:spPr>
          <a:xfrm>
            <a:off x="8921316" y="5388963"/>
            <a:ext cx="134100" cy="4980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292" name="Google Shape;292;g2acba9dba6b_0_17" descr="A diagram of a diagram of a diagram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52439" y="84108"/>
            <a:ext cx="4089400" cy="237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2acba9dba6b_0_17"/>
          <p:cNvSpPr txBox="1"/>
          <p:nvPr/>
        </p:nvSpPr>
        <p:spPr>
          <a:xfrm>
            <a:off x="10218617" y="4596043"/>
            <a:ext cx="85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Native</a:t>
            </a:r>
            <a:endParaRPr/>
          </a:p>
        </p:txBody>
      </p:sp>
      <p:sp>
        <p:nvSpPr>
          <p:cNvPr id="294" name="Google Shape;294;g2acba9dba6b_0_17"/>
          <p:cNvSpPr txBox="1"/>
          <p:nvPr/>
        </p:nvSpPr>
        <p:spPr>
          <a:xfrm>
            <a:off x="1117399" y="4598267"/>
            <a:ext cx="1465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Aquaculture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abaa91ca3f_0_368"/>
          <p:cNvSpPr txBox="1"/>
          <p:nvPr/>
        </p:nvSpPr>
        <p:spPr>
          <a:xfrm>
            <a:off x="554725" y="395975"/>
            <a:ext cx="90816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Admixture Analyses - STRUCTURE Results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83DD7-09BC-B1DA-A335-9FF739FEE7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email </a:t>
            </a:r>
            <a:r>
              <a:rPr lang="en-US" dirty="0" err="1"/>
              <a:t>Yuqing</a:t>
            </a:r>
            <a:r>
              <a:rPr lang="en-US" dirty="0"/>
              <a:t> and Matt directly at </a:t>
            </a:r>
            <a:r>
              <a:rPr lang="en-US" dirty="0">
                <a:hlinkClick r:id="rId3"/>
              </a:rPr>
              <a:t>yc2644@cornell.edu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mph75@cornell.edu</a:t>
            </a:r>
            <a:r>
              <a:rPr lang="en-US" dirty="0"/>
              <a:t> to request information about the STRUCTURE results.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3"/>
          <p:cNvSpPr txBox="1">
            <a:spLocks noGrp="1"/>
          </p:cNvSpPr>
          <p:nvPr>
            <p:ph type="title"/>
          </p:nvPr>
        </p:nvSpPr>
        <p:spPr>
          <a:xfrm>
            <a:off x="649664" y="8435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C00000"/>
                </a:solidFill>
              </a:rPr>
              <a:t>Conclusions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320" name="Google Shape;320;p13"/>
          <p:cNvSpPr txBox="1">
            <a:spLocks noGrp="1"/>
          </p:cNvSpPr>
          <p:nvPr>
            <p:ph type="body" idx="1"/>
          </p:nvPr>
        </p:nvSpPr>
        <p:spPr>
          <a:xfrm>
            <a:off x="1296175" y="2620775"/>
            <a:ext cx="9869100" cy="27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 Genomic evidence of farm-derived recruitment found in regions across Connecticut coast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 Most observed admixture is consistent with backcrossed products, indicating previous interbreeding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5"/>
          <p:cNvSpPr txBox="1">
            <a:spLocks noGrp="1"/>
          </p:cNvSpPr>
          <p:nvPr>
            <p:ph type="title"/>
          </p:nvPr>
        </p:nvSpPr>
        <p:spPr>
          <a:xfrm>
            <a:off x="549039" y="19414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C00000"/>
                </a:solidFill>
              </a:rPr>
              <a:t>Acknowledgements</a:t>
            </a:r>
            <a:endParaRPr>
              <a:solidFill>
                <a:srgbClr val="C00000"/>
              </a:solidFill>
            </a:endParaRPr>
          </a:p>
        </p:txBody>
      </p:sp>
      <p:sp>
        <p:nvSpPr>
          <p:cNvPr id="326" name="Google Shape;326;p15"/>
          <p:cNvSpPr txBox="1"/>
          <p:nvPr/>
        </p:nvSpPr>
        <p:spPr>
          <a:xfrm>
            <a:off x="651175" y="1595900"/>
            <a:ext cx="6963600" cy="45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80989" marR="0" lvl="0" indent="-38098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Cornell Atkinson Sustainable Biodiversity Fund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0989" marR="0" lvl="0" indent="-38098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Cornell Andrew W. Mellon Student Research Grant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0990" marR="0" lvl="0" indent="-2285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0989" marR="0" lvl="0" indent="-38098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Dina Proestou, Angel Carrasquillo</a:t>
            </a:r>
            <a:r>
              <a:rPr lang="en-US" sz="2400"/>
              <a:t>,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Keegan Hart</a:t>
            </a:r>
            <a:endParaRPr sz="2400"/>
          </a:p>
          <a:p>
            <a:pPr marL="380990" marR="0" lvl="0" indent="-3809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Katie McFarland</a:t>
            </a:r>
            <a:endParaRPr sz="2400"/>
          </a:p>
          <a:p>
            <a:pPr marL="380990" marR="0" lvl="0" indent="-3809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Tessa Getchis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0990" marR="0" lvl="0" indent="-3809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Milford Laboratory, NOAA Fisheries</a:t>
            </a:r>
            <a:endParaRPr sz="2400"/>
          </a:p>
          <a:p>
            <a:pPr marL="380990" marR="0" lvl="0" indent="-2285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0990" marR="0" lvl="0" indent="-38099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Hare Lab:</a:t>
            </a:r>
            <a:endParaRPr sz="2400"/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Harmony Borchardt-Wier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Honggang Zhao</a:t>
            </a:r>
            <a:endParaRPr sz="2400"/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Henry Hua</a:t>
            </a:r>
            <a:endParaRPr sz="2400"/>
          </a:p>
        </p:txBody>
      </p:sp>
      <p:pic>
        <p:nvPicPr>
          <p:cNvPr id="327" name="Google Shape;327;p15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99797" y="2891290"/>
            <a:ext cx="2222817" cy="2037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15" descr="A black and white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69570" y="1055611"/>
            <a:ext cx="3501919" cy="153089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15"/>
          <p:cNvSpPr txBox="1">
            <a:spLocks noGrp="1"/>
          </p:cNvSpPr>
          <p:nvPr>
            <p:ph type="subTitle" idx="4294967295"/>
          </p:nvPr>
        </p:nvSpPr>
        <p:spPr>
          <a:xfrm>
            <a:off x="8212875" y="5968700"/>
            <a:ext cx="32955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100" b="1"/>
              <a:t>Email: yc2644@cornell.edu</a:t>
            </a:r>
            <a:endParaRPr sz="2100"/>
          </a:p>
        </p:txBody>
      </p:sp>
      <p:sp>
        <p:nvSpPr>
          <p:cNvPr id="330" name="Google Shape;330;p15"/>
          <p:cNvSpPr txBox="1">
            <a:spLocks noGrp="1"/>
          </p:cNvSpPr>
          <p:nvPr>
            <p:ph type="title"/>
          </p:nvPr>
        </p:nvSpPr>
        <p:spPr>
          <a:xfrm>
            <a:off x="6440443" y="4795400"/>
            <a:ext cx="4118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/>
              <a:t>Thank you! 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/>
          <p:nvPr/>
        </p:nvSpPr>
        <p:spPr>
          <a:xfrm>
            <a:off x="562879" y="473075"/>
            <a:ext cx="8098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Ecosystem Services Provided by Oysters</a:t>
            </a:r>
            <a:endParaRPr sz="3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 txBox="1"/>
          <p:nvPr/>
        </p:nvSpPr>
        <p:spPr>
          <a:xfrm>
            <a:off x="7107350" y="2190350"/>
            <a:ext cx="4303800" cy="22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Water filtration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Habitat for other species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Recruitment supply for reef network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73900" y="4451625"/>
            <a:ext cx="3312974" cy="220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928" y="1658688"/>
            <a:ext cx="5658675" cy="377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"/>
          <p:cNvSpPr txBox="1"/>
          <p:nvPr/>
        </p:nvSpPr>
        <p:spPr>
          <a:xfrm>
            <a:off x="67125" y="6427450"/>
            <a:ext cx="9753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 by Oyster Recovery Partnership, retrieved https://www.fisheries.noaa.gov/national/habitat-conservation/oyster-reef-habitat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abaa91ca3f_0_3"/>
          <p:cNvSpPr txBox="1"/>
          <p:nvPr/>
        </p:nvSpPr>
        <p:spPr>
          <a:xfrm>
            <a:off x="873263" y="477655"/>
            <a:ext cx="624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Oyster Aquaculture</a:t>
            </a:r>
            <a:endParaRPr sz="3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g2abaa91ca3f_0_3" descr="Oysters in Wellfleet grown in bags on racks above the sediment."/>
          <p:cNvPicPr preferRelativeResize="0"/>
          <p:nvPr/>
        </p:nvPicPr>
        <p:blipFill rotWithShape="1">
          <a:blip r:embed="rId3">
            <a:alphaModFix/>
          </a:blip>
          <a:srcRect t="6171" r="25295" b="4646"/>
          <a:stretch/>
        </p:blipFill>
        <p:spPr>
          <a:xfrm>
            <a:off x="952232" y="1572564"/>
            <a:ext cx="5534058" cy="371285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g2abaa91ca3f_0_3"/>
          <p:cNvSpPr txBox="1"/>
          <p:nvPr/>
        </p:nvSpPr>
        <p:spPr>
          <a:xfrm>
            <a:off x="143320" y="6427438"/>
            <a:ext cx="3888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 by Woods Hole Sea Grant Newsletter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g2abaa91ca3f_0_3"/>
          <p:cNvSpPr txBox="1"/>
          <p:nvPr/>
        </p:nvSpPr>
        <p:spPr>
          <a:xfrm>
            <a:off x="6850612" y="2089958"/>
            <a:ext cx="4951500" cy="22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Relieve fishing pressure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Address food insecurity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Support local communities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Possibly generate recruitment</a:t>
            </a: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/>
          </a:p>
        </p:txBody>
      </p:sp>
      <p:pic>
        <p:nvPicPr>
          <p:cNvPr id="117" name="Google Shape;117;g2abaa91ca3f_0_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73900" y="4527825"/>
            <a:ext cx="3312974" cy="220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abaa91ca3f_0_523"/>
          <p:cNvSpPr txBox="1"/>
          <p:nvPr/>
        </p:nvSpPr>
        <p:spPr>
          <a:xfrm>
            <a:off x="5718970" y="2893820"/>
            <a:ext cx="299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Native Eastern Oysters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2abaa91ca3f_0_523"/>
          <p:cNvSpPr txBox="1"/>
          <p:nvPr/>
        </p:nvSpPr>
        <p:spPr>
          <a:xfrm>
            <a:off x="669992" y="2893834"/>
            <a:ext cx="3720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Aquaculture Eastern Oysters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2abaa91ca3f_0_523"/>
          <p:cNvSpPr txBox="1"/>
          <p:nvPr/>
        </p:nvSpPr>
        <p:spPr>
          <a:xfrm>
            <a:off x="70095" y="6443088"/>
            <a:ext cx="606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Photos by Woods Hole Sea Grant Newsletter (left); Yuqing Chen (right)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g2abaa91ca3f_0_523" descr="Oysters in Wellfleet grown in bags on racks above the sediment."/>
          <p:cNvPicPr preferRelativeResize="0"/>
          <p:nvPr/>
        </p:nvPicPr>
        <p:blipFill rotWithShape="1">
          <a:blip r:embed="rId3">
            <a:alphaModFix/>
          </a:blip>
          <a:srcRect t="6171" r="25295" b="4646"/>
          <a:stretch/>
        </p:blipFill>
        <p:spPr>
          <a:xfrm>
            <a:off x="976999" y="3475550"/>
            <a:ext cx="3106303" cy="2084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abaa91ca3f_0_523" descr="A group of clams on a beach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52" t="33390" r="33992" b="16246"/>
          <a:stretch/>
        </p:blipFill>
        <p:spPr>
          <a:xfrm>
            <a:off x="5770400" y="3475550"/>
            <a:ext cx="2891134" cy="20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abaa91ca3f_0_523"/>
          <p:cNvSpPr txBox="1">
            <a:spLocks noGrp="1"/>
          </p:cNvSpPr>
          <p:nvPr>
            <p:ph type="body" idx="1"/>
          </p:nvPr>
        </p:nvSpPr>
        <p:spPr>
          <a:xfrm>
            <a:off x="575000" y="448650"/>
            <a:ext cx="9575100" cy="10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/>
              <a:t>Do aquaculture farm oysters provide ecosystem services by recruiting and interbreeding with native stocks?</a:t>
            </a:r>
            <a:endParaRPr b="1"/>
          </a:p>
        </p:txBody>
      </p:sp>
      <p:sp>
        <p:nvSpPr>
          <p:cNvPr id="129" name="Google Shape;129;g2abaa91ca3f_0_523"/>
          <p:cNvSpPr/>
          <p:nvPr/>
        </p:nvSpPr>
        <p:spPr>
          <a:xfrm>
            <a:off x="4280500" y="3899375"/>
            <a:ext cx="1292700" cy="338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B6D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2abaa91ca3f_0_523"/>
          <p:cNvSpPr txBox="1"/>
          <p:nvPr/>
        </p:nvSpPr>
        <p:spPr>
          <a:xfrm>
            <a:off x="4144600" y="4161875"/>
            <a:ext cx="14286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Larval Dispersal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2abaa91ca3f_0_523"/>
          <p:cNvSpPr txBox="1"/>
          <p:nvPr/>
        </p:nvSpPr>
        <p:spPr>
          <a:xfrm>
            <a:off x="8979950" y="2634288"/>
            <a:ext cx="2574600" cy="9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7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Recruitment from farms</a:t>
            </a:r>
            <a:endParaRPr sz="2667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g2abaa91ca3f_0_523"/>
          <p:cNvSpPr/>
          <p:nvPr/>
        </p:nvSpPr>
        <p:spPr>
          <a:xfrm>
            <a:off x="10091750" y="3592563"/>
            <a:ext cx="351000" cy="409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2abaa91ca3f_0_523"/>
          <p:cNvSpPr txBox="1"/>
          <p:nvPr/>
        </p:nvSpPr>
        <p:spPr>
          <a:xfrm>
            <a:off x="9253800" y="5447663"/>
            <a:ext cx="225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Interbreeding </a:t>
            </a:r>
            <a:endParaRPr/>
          </a:p>
        </p:txBody>
      </p:sp>
      <p:sp>
        <p:nvSpPr>
          <p:cNvPr id="134" name="Google Shape;134;g2abaa91ca3f_0_523"/>
          <p:cNvSpPr txBox="1"/>
          <p:nvPr/>
        </p:nvSpPr>
        <p:spPr>
          <a:xfrm>
            <a:off x="9177600" y="3916963"/>
            <a:ext cx="2253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mixed population</a:t>
            </a:r>
            <a:endParaRPr/>
          </a:p>
        </p:txBody>
      </p:sp>
      <p:sp>
        <p:nvSpPr>
          <p:cNvPr id="135" name="Google Shape;135;g2abaa91ca3f_0_523"/>
          <p:cNvSpPr/>
          <p:nvPr/>
        </p:nvSpPr>
        <p:spPr>
          <a:xfrm>
            <a:off x="10091750" y="5031488"/>
            <a:ext cx="351000" cy="409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baa91ca3f_0_578"/>
          <p:cNvSpPr txBox="1"/>
          <p:nvPr/>
        </p:nvSpPr>
        <p:spPr>
          <a:xfrm>
            <a:off x="5718970" y="2893820"/>
            <a:ext cx="299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Native Eastern Oysters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2abaa91ca3f_0_578"/>
          <p:cNvSpPr txBox="1"/>
          <p:nvPr/>
        </p:nvSpPr>
        <p:spPr>
          <a:xfrm>
            <a:off x="669992" y="2893834"/>
            <a:ext cx="3720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Aquaculture Eastern Oysters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g2abaa91ca3f_0_578"/>
          <p:cNvSpPr txBox="1"/>
          <p:nvPr/>
        </p:nvSpPr>
        <p:spPr>
          <a:xfrm>
            <a:off x="70095" y="6443088"/>
            <a:ext cx="606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Photos by Woods Hole Sea Grant Newsletter (left); Yuqing Chen (right)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g2abaa91ca3f_0_578" descr="Oysters in Wellfleet grown in bags on racks above the sediment."/>
          <p:cNvPicPr preferRelativeResize="0"/>
          <p:nvPr/>
        </p:nvPicPr>
        <p:blipFill rotWithShape="1">
          <a:blip r:embed="rId3">
            <a:alphaModFix/>
          </a:blip>
          <a:srcRect t="6171" r="25295" b="4646"/>
          <a:stretch/>
        </p:blipFill>
        <p:spPr>
          <a:xfrm>
            <a:off x="976999" y="3475550"/>
            <a:ext cx="3106303" cy="2084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abaa91ca3f_0_578" descr="A group of clams on a beach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52" t="33390" r="33992" b="16246"/>
          <a:stretch/>
        </p:blipFill>
        <p:spPr>
          <a:xfrm>
            <a:off x="5770400" y="3475550"/>
            <a:ext cx="2891134" cy="20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abaa91ca3f_0_578"/>
          <p:cNvSpPr txBox="1">
            <a:spLocks noGrp="1"/>
          </p:cNvSpPr>
          <p:nvPr>
            <p:ph type="body" idx="1"/>
          </p:nvPr>
        </p:nvSpPr>
        <p:spPr>
          <a:xfrm>
            <a:off x="575000" y="448650"/>
            <a:ext cx="9575100" cy="10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/>
              <a:t>Do aquaculture farm oysters provide ecosystem services by recruiting and interbreeding with native stocks?</a:t>
            </a:r>
            <a:endParaRPr b="1"/>
          </a:p>
        </p:txBody>
      </p:sp>
      <p:sp>
        <p:nvSpPr>
          <p:cNvPr id="147" name="Google Shape;147;g2abaa91ca3f_0_578"/>
          <p:cNvSpPr/>
          <p:nvPr/>
        </p:nvSpPr>
        <p:spPr>
          <a:xfrm>
            <a:off x="4280500" y="3899375"/>
            <a:ext cx="1292700" cy="338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A6B6D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2abaa91ca3f_0_578"/>
          <p:cNvSpPr txBox="1"/>
          <p:nvPr/>
        </p:nvSpPr>
        <p:spPr>
          <a:xfrm>
            <a:off x="4144600" y="4161875"/>
            <a:ext cx="14286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Larval Dispersal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2abaa91ca3f_0_578"/>
          <p:cNvSpPr txBox="1"/>
          <p:nvPr/>
        </p:nvSpPr>
        <p:spPr>
          <a:xfrm>
            <a:off x="8979950" y="2634288"/>
            <a:ext cx="2574600" cy="9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7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Recruitment from farms</a:t>
            </a:r>
            <a:endParaRPr sz="2667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2abaa91ca3f_0_578"/>
          <p:cNvSpPr/>
          <p:nvPr/>
        </p:nvSpPr>
        <p:spPr>
          <a:xfrm>
            <a:off x="10091750" y="3592563"/>
            <a:ext cx="351000" cy="409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2abaa91ca3f_0_578"/>
          <p:cNvSpPr txBox="1"/>
          <p:nvPr/>
        </p:nvSpPr>
        <p:spPr>
          <a:xfrm>
            <a:off x="9253800" y="5447663"/>
            <a:ext cx="225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Interbreeding </a:t>
            </a:r>
            <a:endParaRPr/>
          </a:p>
        </p:txBody>
      </p:sp>
      <p:sp>
        <p:nvSpPr>
          <p:cNvPr id="152" name="Google Shape;152;g2abaa91ca3f_0_578"/>
          <p:cNvSpPr txBox="1"/>
          <p:nvPr/>
        </p:nvSpPr>
        <p:spPr>
          <a:xfrm>
            <a:off x="9177600" y="3916963"/>
            <a:ext cx="2253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mixed population</a:t>
            </a:r>
            <a:endParaRPr/>
          </a:p>
        </p:txBody>
      </p:sp>
      <p:sp>
        <p:nvSpPr>
          <p:cNvPr id="153" name="Google Shape;153;g2abaa91ca3f_0_578"/>
          <p:cNvSpPr/>
          <p:nvPr/>
        </p:nvSpPr>
        <p:spPr>
          <a:xfrm>
            <a:off x="10091750" y="5031488"/>
            <a:ext cx="351000" cy="409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2abaa91ca3f_0_578"/>
          <p:cNvSpPr txBox="1">
            <a:spLocks noGrp="1"/>
          </p:cNvSpPr>
          <p:nvPr>
            <p:ph type="body" idx="1"/>
          </p:nvPr>
        </p:nvSpPr>
        <p:spPr>
          <a:xfrm>
            <a:off x="897650" y="1597225"/>
            <a:ext cx="10572600" cy="10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937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600"/>
              <a:buAutoNum type="arabicPeriod"/>
            </a:pPr>
            <a:r>
              <a:rPr lang="en-US" sz="2600"/>
              <a:t>How can we distinguish between aquaculture and native spat? </a:t>
            </a:r>
            <a:endParaRPr sz="2600"/>
          </a:p>
          <a:p>
            <a:pPr marL="45720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-US" sz="2600"/>
              <a:t>How can we measure the extent of aquaculture recruitment in the wild? </a:t>
            </a:r>
            <a:endParaRPr sz="2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baa91ca3f_0_171"/>
          <p:cNvSpPr txBox="1">
            <a:spLocks noGrp="1"/>
          </p:cNvSpPr>
          <p:nvPr>
            <p:ph type="body" idx="1"/>
          </p:nvPr>
        </p:nvSpPr>
        <p:spPr>
          <a:xfrm>
            <a:off x="5634000" y="1010400"/>
            <a:ext cx="6145800" cy="5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How can we distinguish between aquaculture and native spat?</a:t>
            </a:r>
            <a:endParaRPr sz="2400"/>
          </a:p>
          <a:p>
            <a:pPr marL="45720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Allele frequency differentiation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60" name="Google Shape;160;g2abaa91ca3f_0_171" descr="A graph of different colored line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8450" y="1225250"/>
            <a:ext cx="3682250" cy="437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2abaa91ca3f_0_171"/>
          <p:cNvSpPr txBox="1">
            <a:spLocks noGrp="1"/>
          </p:cNvSpPr>
          <p:nvPr>
            <p:ph type="title"/>
          </p:nvPr>
        </p:nvSpPr>
        <p:spPr>
          <a:xfrm>
            <a:off x="597800" y="5675325"/>
            <a:ext cx="5373300" cy="804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Chromosomal distribution of SNPs on the Eastern oyster 66K SNP array (Guo et al., 2023)</a:t>
            </a:r>
            <a:endParaRPr sz="1800"/>
          </a:p>
        </p:txBody>
      </p:sp>
      <p:sp>
        <p:nvSpPr>
          <p:cNvPr id="162" name="Google Shape;162;g2abaa91ca3f_0_171"/>
          <p:cNvSpPr txBox="1">
            <a:spLocks noGrp="1"/>
          </p:cNvSpPr>
          <p:nvPr>
            <p:ph type="title"/>
          </p:nvPr>
        </p:nvSpPr>
        <p:spPr>
          <a:xfrm>
            <a:off x="467900" y="175250"/>
            <a:ext cx="11388000" cy="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None/>
            </a:pPr>
            <a:r>
              <a:rPr lang="en-US" sz="2600" b="1">
                <a:solidFill>
                  <a:srgbClr val="000000"/>
                </a:solidFill>
              </a:rPr>
              <a:t>Genomic variations captured by SNP (single nucleotide polymorphism) markers </a:t>
            </a:r>
            <a:endParaRPr sz="2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baa91ca3f_0_550"/>
          <p:cNvSpPr txBox="1">
            <a:spLocks noGrp="1"/>
          </p:cNvSpPr>
          <p:nvPr>
            <p:ph type="body" idx="1"/>
          </p:nvPr>
        </p:nvSpPr>
        <p:spPr>
          <a:xfrm>
            <a:off x="5634000" y="1010400"/>
            <a:ext cx="6145800" cy="5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How can we distinguish between aquaculture and native spat?</a:t>
            </a:r>
            <a:endParaRPr sz="2400"/>
          </a:p>
          <a:p>
            <a:pPr marL="457200" lvl="0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 sz="2400"/>
              <a:t>Allele frequency differentiation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68" name="Google Shape;168;g2abaa91ca3f_0_550" descr="A graph of different colored lines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8450" y="1225250"/>
            <a:ext cx="3682250" cy="437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2abaa91ca3f_0_550"/>
          <p:cNvSpPr txBox="1">
            <a:spLocks noGrp="1"/>
          </p:cNvSpPr>
          <p:nvPr>
            <p:ph type="title"/>
          </p:nvPr>
        </p:nvSpPr>
        <p:spPr>
          <a:xfrm>
            <a:off x="597800" y="5675325"/>
            <a:ext cx="5373300" cy="804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Chromosomal distribution of SNPs on the Eastern oyster 66K SNP array (Guo et al., 2023)</a:t>
            </a:r>
            <a:endParaRPr sz="1800"/>
          </a:p>
        </p:txBody>
      </p:sp>
      <p:sp>
        <p:nvSpPr>
          <p:cNvPr id="170" name="Google Shape;170;g2abaa91ca3f_0_550"/>
          <p:cNvSpPr txBox="1">
            <a:spLocks noGrp="1"/>
          </p:cNvSpPr>
          <p:nvPr>
            <p:ph type="title"/>
          </p:nvPr>
        </p:nvSpPr>
        <p:spPr>
          <a:xfrm>
            <a:off x="467900" y="175250"/>
            <a:ext cx="11388000" cy="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None/>
            </a:pPr>
            <a:r>
              <a:rPr lang="en-US" sz="2600" b="1">
                <a:solidFill>
                  <a:srgbClr val="000000"/>
                </a:solidFill>
              </a:rPr>
              <a:t>Genomic variations captured by SNP (single nucleotide polymorphism) markers </a:t>
            </a:r>
            <a:endParaRPr sz="2600">
              <a:solidFill>
                <a:srgbClr val="000000"/>
              </a:solidFill>
            </a:endParaRPr>
          </a:p>
        </p:txBody>
      </p:sp>
      <p:pic>
        <p:nvPicPr>
          <p:cNvPr id="171" name="Google Shape;171;g2abaa91ca3f_0_5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0525" y="2345350"/>
            <a:ext cx="5852750" cy="42577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2abaa91ca3f_0_550"/>
          <p:cNvSpPr txBox="1"/>
          <p:nvPr/>
        </p:nvSpPr>
        <p:spPr>
          <a:xfrm>
            <a:off x="10587625" y="6222175"/>
            <a:ext cx="149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(Zhao et al.) 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abaa91ca3f_0_75"/>
          <p:cNvSpPr txBox="1">
            <a:spLocks noGrp="1"/>
          </p:cNvSpPr>
          <p:nvPr>
            <p:ph type="title"/>
          </p:nvPr>
        </p:nvSpPr>
        <p:spPr>
          <a:xfrm>
            <a:off x="1010025" y="4324675"/>
            <a:ext cx="4479600" cy="99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76A414"/>
                </a:solidFill>
              </a:rPr>
              <a:t>Green</a:t>
            </a:r>
            <a:r>
              <a:rPr lang="en-US" sz="2000"/>
              <a:t> = Potential aquaculture lease sites </a:t>
            </a:r>
            <a:r>
              <a:rPr lang="en-US" sz="2000">
                <a:solidFill>
                  <a:srgbClr val="FFA010"/>
                </a:solidFill>
              </a:rPr>
              <a:t>Orange</a:t>
            </a:r>
            <a:r>
              <a:rPr lang="en-US" sz="2000"/>
              <a:t> = Native oyster beds</a:t>
            </a:r>
            <a:endParaRPr sz="2000"/>
          </a:p>
        </p:txBody>
      </p:sp>
      <p:pic>
        <p:nvPicPr>
          <p:cNvPr id="178" name="Google Shape;178;g2abaa91ca3f_0_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262" y="1934225"/>
            <a:ext cx="11827473" cy="228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2abaa91ca3f_0_75"/>
          <p:cNvSpPr txBox="1">
            <a:spLocks noGrp="1"/>
          </p:cNvSpPr>
          <p:nvPr>
            <p:ph type="title"/>
          </p:nvPr>
        </p:nvSpPr>
        <p:spPr>
          <a:xfrm>
            <a:off x="527525" y="640409"/>
            <a:ext cx="10515600" cy="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rgbClr val="000000"/>
                </a:solidFill>
              </a:rPr>
              <a:t>Coastal Connecticut as a case study 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0" name="Google Shape;180;g2abaa91ca3f_0_75"/>
          <p:cNvSpPr txBox="1"/>
          <p:nvPr/>
        </p:nvSpPr>
        <p:spPr>
          <a:xfrm>
            <a:off x="129650" y="6300375"/>
            <a:ext cx="118275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CT Department of Agriculture/Bureau of Agriculture and CT Department of Environmental Protection “Aquaculture Mapping Atlas”.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g2abaa91ca3f_0_276"/>
          <p:cNvGrpSpPr/>
          <p:nvPr/>
        </p:nvGrpSpPr>
        <p:grpSpPr>
          <a:xfrm>
            <a:off x="417700" y="1563675"/>
            <a:ext cx="7183376" cy="4399300"/>
            <a:chOff x="2028401" y="775967"/>
            <a:chExt cx="8135194" cy="5917810"/>
          </a:xfrm>
        </p:grpSpPr>
        <p:pic>
          <p:nvPicPr>
            <p:cNvPr id="186" name="Google Shape;186;g2abaa91ca3f_0_27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028401" y="775967"/>
              <a:ext cx="8135194" cy="591781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7" name="Google Shape;187;g2abaa91ca3f_0_276"/>
            <p:cNvSpPr txBox="1"/>
            <p:nvPr/>
          </p:nvSpPr>
          <p:spPr>
            <a:xfrm>
              <a:off x="5409513" y="1665231"/>
              <a:ext cx="2463300" cy="57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25" rIns="121900" bIns="60925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Connecticut</a:t>
              </a:r>
              <a:r>
                <a:rPr lang="en-US" sz="2000" b="1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sz="20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g2abaa91ca3f_0_276"/>
            <p:cNvSpPr txBox="1"/>
            <p:nvPr/>
          </p:nvSpPr>
          <p:spPr>
            <a:xfrm>
              <a:off x="3272744" y="4478510"/>
              <a:ext cx="20145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25" rIns="121900" bIns="60925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 b="1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East River</a:t>
              </a:r>
              <a:endParaRPr sz="17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g2abaa91ca3f_0_276"/>
            <p:cNvSpPr txBox="1"/>
            <p:nvPr/>
          </p:nvSpPr>
          <p:spPr>
            <a:xfrm>
              <a:off x="2878132" y="3134172"/>
              <a:ext cx="1487400" cy="86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25" rIns="121900" bIns="60925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 b="1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Hudson River</a:t>
              </a:r>
              <a:endParaRPr sz="17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g2abaa91ca3f_0_276"/>
            <p:cNvSpPr txBox="1"/>
            <p:nvPr/>
          </p:nvSpPr>
          <p:spPr>
            <a:xfrm>
              <a:off x="5779899" y="3025497"/>
              <a:ext cx="2604000" cy="51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25" rIns="121900" bIns="60925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Long Island Sound</a:t>
              </a:r>
              <a:endParaRPr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g2abaa91ca3f_0_276"/>
          <p:cNvSpPr txBox="1">
            <a:spLocks noGrp="1"/>
          </p:cNvSpPr>
          <p:nvPr>
            <p:ph type="title"/>
          </p:nvPr>
        </p:nvSpPr>
        <p:spPr>
          <a:xfrm>
            <a:off x="476975" y="408509"/>
            <a:ext cx="10515600" cy="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Calibri"/>
              <a:buNone/>
            </a:pPr>
            <a:r>
              <a:rPr lang="en-US" sz="2800" b="1">
                <a:solidFill>
                  <a:srgbClr val="000000"/>
                </a:solidFill>
              </a:rPr>
              <a:t>Spat Collection - snapshot of a single annual cohort 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2" name="Google Shape;192;g2abaa91ca3f_0_276"/>
          <p:cNvSpPr txBox="1"/>
          <p:nvPr/>
        </p:nvSpPr>
        <p:spPr>
          <a:xfrm>
            <a:off x="7785425" y="2048125"/>
            <a:ext cx="41793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Native spat collected from</a:t>
            </a:r>
            <a:endParaRPr sz="2400"/>
          </a:p>
          <a:p>
            <a:pPr marL="742950" marR="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ites in Long Island Sound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Hudson River (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wild</a:t>
            </a: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ref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3238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n-US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amples from 6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commonly used </a:t>
            </a: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aquaculture strains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779</Words>
  <Application>Microsoft Macintosh PowerPoint</Application>
  <PresentationFormat>Widescreen</PresentationFormat>
  <Paragraphs>160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Times New Roman</vt:lpstr>
      <vt:lpstr>Office Theme</vt:lpstr>
      <vt:lpstr>Do farm oysters contribute to ecosystem services?  Assessing interbreeding between aquaculture strains and native stocks</vt:lpstr>
      <vt:lpstr>PowerPoint Presentation</vt:lpstr>
      <vt:lpstr>PowerPoint Presentation</vt:lpstr>
      <vt:lpstr>PowerPoint Presentation</vt:lpstr>
      <vt:lpstr>PowerPoint Presentation</vt:lpstr>
      <vt:lpstr>Chromosomal distribution of SNPs on the Eastern oyster 66K SNP array (Guo et al., 2023)</vt:lpstr>
      <vt:lpstr>Chromosomal distribution of SNPs on the Eastern oyster 66K SNP array (Guo et al., 2023)</vt:lpstr>
      <vt:lpstr>Green = Potential aquaculture lease sites Orange = Native oyster beds</vt:lpstr>
      <vt:lpstr>Spat Collection - snapshot of a single annual cohort  </vt:lpstr>
      <vt:lpstr>Genomics Analyses</vt:lpstr>
      <vt:lpstr>PowerPoint Presentation</vt:lpstr>
      <vt:lpstr>PowerPoint Presentation</vt:lpstr>
      <vt:lpstr>Expected admixture levels</vt:lpstr>
      <vt:lpstr>PowerPoint Presentation</vt:lpstr>
      <vt:lpstr>PowerPoint Presentation</vt:lpstr>
      <vt:lpstr>PowerPoint Presentation</vt:lpstr>
      <vt:lpstr>Conclusions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 farm oysters contribute to ecosystem services?  Assessing interbreeding between aquaculture strains and native stocks</dc:title>
  <dc:creator>Yuqing Chen</dc:creator>
  <cp:lastModifiedBy>Matthew P. Hare</cp:lastModifiedBy>
  <cp:revision>3</cp:revision>
  <dcterms:created xsi:type="dcterms:W3CDTF">2023-10-03T18:02:16Z</dcterms:created>
  <dcterms:modified xsi:type="dcterms:W3CDTF">2024-01-20T16:41:08Z</dcterms:modified>
</cp:coreProperties>
</file>